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Abel" panose="020B0604020202020204" charset="0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96" d="100"/>
          <a:sy n="96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-58049" y="1202975"/>
            <a:ext cx="9097200" cy="1865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dirty="0">
                <a:latin typeface="Abel"/>
                <a:ea typeface="Abel"/>
                <a:cs typeface="Abel"/>
                <a:sym typeface="Abel"/>
              </a:rPr>
              <a:t>Welcome to </a:t>
            </a:r>
            <a:r>
              <a:rPr lang="en" sz="4800" dirty="0">
                <a:solidFill>
                  <a:srgbClr val="FF0000"/>
                </a:solidFill>
                <a:latin typeface="Abel"/>
                <a:ea typeface="Abel"/>
                <a:cs typeface="Abel"/>
                <a:sym typeface="Abel"/>
              </a:rPr>
              <a:t>(Chapter Name)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4800" dirty="0">
                <a:latin typeface="Abel"/>
                <a:ea typeface="Abel"/>
                <a:cs typeface="Abel"/>
                <a:sym typeface="Abel"/>
              </a:rPr>
              <a:t>DECA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90300" y="3125475"/>
            <a:ext cx="8200500" cy="69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3600" i="1">
              <a:latin typeface="Abel"/>
              <a:ea typeface="Abel"/>
              <a:cs typeface="Abel"/>
              <a:sym typeface="Abel"/>
            </a:endParaRP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"/>
            <a:ext cx="9144000" cy="1362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Shape 58"/>
          <p:cNvCxnSpPr/>
          <p:nvPr/>
        </p:nvCxnSpPr>
        <p:spPr>
          <a:xfrm rot="10800000" flipH="1">
            <a:off x="666775" y="3027575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1351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latin typeface="Abel"/>
                <a:ea typeface="Abel"/>
                <a:cs typeface="Abel"/>
                <a:sym typeface="Abel"/>
              </a:rPr>
              <a:t>What is DECA?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1251350"/>
            <a:ext cx="4271100" cy="253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dirty="0">
                <a:latin typeface="Abel" panose="020B0604020202020204" charset="0"/>
              </a:rPr>
              <a:t>DECA is an organization that prepares emerging leaders and entrepreneurs for careers in marketing, finance, hospitality and management in high schools and colleges around the world.</a:t>
            </a: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Abel" panose="020B0604020202020204" charset="0"/>
              <a:ea typeface="Abel"/>
              <a:cs typeface="Abel"/>
              <a:sym typeface="Abel"/>
            </a:endParaRPr>
          </a:p>
          <a:p>
            <a:pPr marL="9144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Abel" panose="020B0604020202020204" charset="0"/>
              <a:ea typeface="Abel"/>
              <a:cs typeface="Abel"/>
              <a:sym typeface="Abe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Abel" panose="020B0604020202020204" charset="0"/>
              <a:ea typeface="Abel"/>
              <a:cs typeface="Abel"/>
              <a:sym typeface="Abel"/>
            </a:endParaRP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6" name="Shape 66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18624" y="1251349"/>
            <a:ext cx="2991700" cy="299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>
                <a:latin typeface="Abel"/>
                <a:ea typeface="Abel"/>
                <a:cs typeface="Abel"/>
                <a:sym typeface="Abel"/>
              </a:rPr>
              <a:t>Field Trips &amp; Social Events</a:t>
            </a:r>
          </a:p>
          <a:p>
            <a:pPr lvl="0" rtl="0">
              <a:spcBef>
                <a:spcPts val="0"/>
              </a:spcBef>
              <a:buNone/>
            </a:pPr>
            <a:endParaRPr sz="4400"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74" name="Shape 74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5" name="Shape 75"/>
          <p:cNvSpPr txBox="1"/>
          <p:nvPr/>
        </p:nvSpPr>
        <p:spPr>
          <a:xfrm>
            <a:off x="311700" y="1152475"/>
            <a:ext cx="49257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b="1" dirty="0">
                <a:solidFill>
                  <a:srgbClr val="FF0000"/>
                </a:solidFill>
                <a:latin typeface="Abel"/>
                <a:ea typeface="Abel"/>
                <a:cs typeface="Abel"/>
                <a:sym typeface="Abel"/>
              </a:rPr>
              <a:t>Provide a list of cool and interesting field trips that your chapter has planned for the year. These can include anything from community outreach events to chapter “DECA Days”</a:t>
            </a:r>
          </a:p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76" name="Shape 76"/>
          <p:cNvSpPr txBox="1"/>
          <p:nvPr/>
        </p:nvSpPr>
        <p:spPr>
          <a:xfrm>
            <a:off x="6002225" y="1453625"/>
            <a:ext cx="2408100" cy="1214700"/>
          </a:xfrm>
          <a:prstGeom prst="rect">
            <a:avLst/>
          </a:prstGeom>
          <a:noFill/>
          <a:ln w="38100" cap="flat" cmpd="sng">
            <a:solidFill>
              <a:srgbClr val="1B5AB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(Image of Activities)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6002225" y="3003650"/>
            <a:ext cx="2408100" cy="1214700"/>
          </a:xfrm>
          <a:prstGeom prst="rect">
            <a:avLst/>
          </a:prstGeom>
          <a:noFill/>
          <a:ln w="38100" cap="flat" cmpd="sng">
            <a:solidFill>
              <a:srgbClr val="1B5AB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(Image of Activities)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 dirty="0">
                <a:latin typeface="Abel"/>
                <a:ea typeface="Abel"/>
                <a:cs typeface="Abel"/>
                <a:sym typeface="Abel"/>
              </a:rPr>
              <a:t>Competitive Events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311700" y="1251350"/>
            <a:ext cx="8520600" cy="25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Entrepreneurship Innovation Plan 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Franchise Business Plan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Fashion Marketing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Sports and Entertainment Management  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The Stock Market Game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Principles of Finance 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Automotive Service Marketing</a:t>
            </a:r>
          </a:p>
          <a:p>
            <a:pPr marL="457200" lvl="0" indent="-342900" rtl="0">
              <a:spcBef>
                <a:spcPts val="0"/>
              </a:spcBef>
              <a:spcAft>
                <a:spcPts val="600"/>
              </a:spcAft>
              <a:buClr>
                <a:srgbClr val="595959"/>
              </a:buClr>
              <a:buSzPct val="100000"/>
              <a:buFont typeface="Abel"/>
            </a:pPr>
            <a:r>
              <a:rPr lang="en" sz="1600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Travel and Tourism Team Decision Making</a:t>
            </a:r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" sz="1600" b="1" dirty="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And nearly 50 more events to choose from!</a:t>
            </a:r>
          </a:p>
        </p:txBody>
      </p:sp>
      <p:cxnSp>
        <p:nvCxnSpPr>
          <p:cNvPr id="85" name="Shape 85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6" name="Shape 86"/>
          <p:cNvSpPr txBox="1"/>
          <p:nvPr/>
        </p:nvSpPr>
        <p:spPr>
          <a:xfrm>
            <a:off x="5353925" y="1453625"/>
            <a:ext cx="3056400" cy="2524200"/>
          </a:xfrm>
          <a:prstGeom prst="rect">
            <a:avLst/>
          </a:prstGeom>
          <a:noFill/>
          <a:ln w="38100" cap="flat" cmpd="sng">
            <a:solidFill>
              <a:srgbClr val="1B5AB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(Image)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>
                <a:latin typeface="Abel"/>
                <a:ea typeface="Abel"/>
                <a:cs typeface="Abel"/>
                <a:sym typeface="Abel"/>
              </a:rPr>
              <a:t>Competitive Events</a:t>
            </a:r>
            <a:br>
              <a:rPr lang="en" sz="4400">
                <a:latin typeface="Abel"/>
                <a:ea typeface="Abel"/>
                <a:cs typeface="Abel"/>
                <a:sym typeface="Abel"/>
              </a:rPr>
            </a:br>
            <a:endParaRPr lang="en" sz="440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11700" y="1251350"/>
            <a:ext cx="8520600" cy="25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Some events allow competitors to work in groups of up to 3 people.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There are two main types of events: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Written: Competitor(s) write a paper and prepare a presentation for a judge.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Roleplay: Competitor(s) receive a prompt and scenario with 10 minutes to review it and then they proceed to present to a judge.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endParaRPr sz="180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94" name="Shape 94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400">
                <a:latin typeface="Abel"/>
                <a:ea typeface="Abel"/>
                <a:cs typeface="Abel"/>
                <a:sym typeface="Abel"/>
              </a:rPr>
              <a:t>I</a:t>
            </a:r>
            <a:r>
              <a:rPr lang="en" sz="3600">
                <a:latin typeface="Abel"/>
                <a:ea typeface="Abel"/>
                <a:cs typeface="Abel"/>
                <a:sym typeface="Abel"/>
              </a:rPr>
              <a:t>nternational Career Development Conference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4400">
              <a:latin typeface="Abel"/>
              <a:ea typeface="Abel"/>
              <a:cs typeface="Abel"/>
              <a:sym typeface="Abel"/>
            </a:endParaRPr>
          </a:p>
          <a:p>
            <a:pPr lvl="0" rtl="0">
              <a:spcBef>
                <a:spcPts val="0"/>
              </a:spcBef>
              <a:buNone/>
            </a:pPr>
            <a:endParaRPr sz="440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311700" y="1251350"/>
            <a:ext cx="4271100" cy="25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595959"/>
                </a:solidFill>
                <a:latin typeface="Abel"/>
                <a:ea typeface="Abel"/>
                <a:cs typeface="Abel"/>
                <a:sym typeface="Abel"/>
              </a:rPr>
              <a:t>Also known as ICDC! This year DECA students who advance to ICDC get to travel to sunny, (Location of ICDC)  to compete and network. Since competition lasts 2 of the 4 days, you will surely have time to enjoy the city, including attractions like (Attractions)!</a:t>
            </a:r>
          </a:p>
          <a:p>
            <a:pPr lvl="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endParaRPr sz="240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endParaRPr sz="240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102" name="Shape 102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3" name="Shape 103"/>
          <p:cNvSpPr txBox="1"/>
          <p:nvPr/>
        </p:nvSpPr>
        <p:spPr>
          <a:xfrm>
            <a:off x="5353925" y="1409525"/>
            <a:ext cx="3056400" cy="2524200"/>
          </a:xfrm>
          <a:prstGeom prst="rect">
            <a:avLst/>
          </a:prstGeom>
          <a:noFill/>
          <a:ln w="38100" cap="flat" cmpd="sng">
            <a:solidFill>
              <a:srgbClr val="1B5AB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(Image)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18346"/>
            <a:ext cx="9144000" cy="925157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/>
          <p:nvPr/>
        </p:nvSpPr>
        <p:spPr>
          <a:xfrm>
            <a:off x="311700" y="182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400">
                <a:latin typeface="Abel"/>
                <a:ea typeface="Abel"/>
                <a:cs typeface="Abel"/>
                <a:sym typeface="Abel"/>
              </a:rPr>
              <a:t>How to Join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4400">
              <a:latin typeface="Abel"/>
              <a:ea typeface="Abel"/>
              <a:cs typeface="Abel"/>
              <a:sym typeface="Abel"/>
            </a:endParaRPr>
          </a:p>
          <a:p>
            <a:pPr lvl="0" rtl="0">
              <a:spcBef>
                <a:spcPts val="0"/>
              </a:spcBef>
              <a:buNone/>
            </a:pPr>
            <a:endParaRPr sz="4400">
              <a:latin typeface="Abel"/>
              <a:ea typeface="Abel"/>
              <a:cs typeface="Abel"/>
              <a:sym typeface="Abe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311700" y="1218925"/>
            <a:ext cx="5271000" cy="253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chemeClr val="dk2"/>
                </a:solidFill>
              </a:rPr>
              <a:t>T</a:t>
            </a:r>
            <a:r>
              <a:rPr lang="en" sz="1800" dirty="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o join </a:t>
            </a:r>
            <a:r>
              <a:rPr lang="en" sz="1800" dirty="0">
                <a:solidFill>
                  <a:srgbClr val="FF0000"/>
                </a:solidFill>
                <a:latin typeface="Abel"/>
                <a:ea typeface="Abel"/>
                <a:cs typeface="Abel"/>
                <a:sym typeface="Abel"/>
              </a:rPr>
              <a:t>(Chapter Name)</a:t>
            </a:r>
            <a:r>
              <a:rPr lang="en" sz="1800" dirty="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 DECA: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bel"/>
              <a:buAutoNum type="arabicPeriod"/>
            </a:pPr>
            <a:r>
              <a:rPr lang="en" sz="1800" dirty="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Follow the Link or Scan the QR Code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bel"/>
              <a:buAutoNum type="arabicPeriod"/>
            </a:pPr>
            <a:r>
              <a:rPr lang="en" sz="1800" dirty="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Sign-Up by using the form by </a:t>
            </a:r>
            <a:r>
              <a:rPr lang="en" sz="1800" dirty="0">
                <a:solidFill>
                  <a:srgbClr val="FF0000"/>
                </a:solidFill>
                <a:latin typeface="Abel"/>
                <a:ea typeface="Abel"/>
                <a:cs typeface="Abel"/>
                <a:sym typeface="Abel"/>
              </a:rPr>
              <a:t>(Sign Up Deadline)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bel"/>
              <a:buAutoNum type="arabicPeriod"/>
            </a:pPr>
            <a:r>
              <a:rPr lang="en" sz="1800" dirty="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Dues are due by </a:t>
            </a:r>
            <a:r>
              <a:rPr lang="en" sz="1000" dirty="0">
                <a:solidFill>
                  <a:srgbClr val="FF0000"/>
                </a:solidFill>
                <a:latin typeface="Abel"/>
                <a:ea typeface="Abel"/>
                <a:cs typeface="Abel"/>
                <a:sym typeface="Abel"/>
              </a:rPr>
              <a:t>( Chapter Membership Dues Deadline) </a:t>
            </a:r>
            <a:r>
              <a:rPr lang="en" sz="1800" dirty="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 through </a:t>
            </a:r>
            <a:r>
              <a:rPr lang="en" sz="1000" dirty="0">
                <a:solidFill>
                  <a:srgbClr val="FF0000"/>
                </a:solidFill>
                <a:latin typeface="Abel"/>
                <a:ea typeface="Abel"/>
                <a:cs typeface="Abel"/>
                <a:sym typeface="Abel"/>
              </a:rPr>
              <a:t>(turn-in process)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Don’t forget to add us!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bel"/>
            </a:pPr>
            <a:r>
              <a:rPr lang="en" sz="1800" dirty="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Twitter: </a:t>
            </a:r>
            <a:r>
              <a:rPr lang="en" sz="1800" dirty="0">
                <a:solidFill>
                  <a:srgbClr val="FF0000"/>
                </a:solidFill>
                <a:latin typeface="Abel"/>
                <a:ea typeface="Abel"/>
                <a:cs typeface="Abel"/>
                <a:sym typeface="Abel"/>
              </a:rPr>
              <a:t>(Chapter Twitter Handle)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bel"/>
            </a:pPr>
            <a:r>
              <a:rPr lang="en" sz="1800" dirty="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Remind: Text </a:t>
            </a:r>
            <a:r>
              <a:rPr lang="en" sz="1800" dirty="0">
                <a:solidFill>
                  <a:srgbClr val="FF0000"/>
                </a:solidFill>
                <a:latin typeface="Abel"/>
                <a:ea typeface="Abel"/>
                <a:cs typeface="Abel"/>
                <a:sym typeface="Abel"/>
              </a:rPr>
              <a:t>(Remind code)</a:t>
            </a:r>
            <a:r>
              <a:rPr lang="en" sz="1800" dirty="0">
                <a:solidFill>
                  <a:srgbClr val="1B5AB0"/>
                </a:solidFill>
                <a:latin typeface="Abel"/>
                <a:ea typeface="Abel"/>
                <a:cs typeface="Abel"/>
                <a:sym typeface="Abel"/>
              </a:rPr>
              <a:t> </a:t>
            </a:r>
            <a:r>
              <a:rPr lang="en" sz="1800" dirty="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to </a:t>
            </a:r>
            <a:r>
              <a:rPr lang="en" sz="1800" dirty="0">
                <a:solidFill>
                  <a:srgbClr val="1B5AB0"/>
                </a:solidFill>
                <a:latin typeface="Abel"/>
                <a:ea typeface="Abel"/>
                <a:cs typeface="Abel"/>
                <a:sym typeface="Abel"/>
              </a:rPr>
              <a:t>81010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2"/>
              </a:buClr>
              <a:buSzPct val="100000"/>
              <a:buFont typeface="Abel"/>
            </a:pPr>
            <a:r>
              <a:rPr lang="en" sz="1800" dirty="0">
                <a:solidFill>
                  <a:schemeClr val="dk2"/>
                </a:solidFill>
                <a:latin typeface="Abel"/>
                <a:ea typeface="Abel"/>
                <a:cs typeface="Abel"/>
                <a:sym typeface="Abel"/>
              </a:rPr>
              <a:t>Google Classroom: </a:t>
            </a:r>
            <a:r>
              <a:rPr lang="en" sz="1800" dirty="0">
                <a:solidFill>
                  <a:srgbClr val="FF0000"/>
                </a:solidFill>
                <a:latin typeface="Abel"/>
                <a:ea typeface="Abel"/>
                <a:cs typeface="Abel"/>
                <a:sym typeface="Abel"/>
              </a:rPr>
              <a:t>(Google Classroom Code)</a:t>
            </a:r>
          </a:p>
          <a:p>
            <a:pPr lvl="0" rtl="0"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595959"/>
              </a:solidFill>
              <a:latin typeface="Abel"/>
              <a:ea typeface="Abel"/>
              <a:cs typeface="Abel"/>
              <a:sym typeface="Abel"/>
            </a:endParaRPr>
          </a:p>
        </p:txBody>
      </p:sp>
      <p:cxnSp>
        <p:nvCxnSpPr>
          <p:cNvPr id="111" name="Shape 111"/>
          <p:cNvCxnSpPr/>
          <p:nvPr/>
        </p:nvCxnSpPr>
        <p:spPr>
          <a:xfrm rot="10800000" flipH="1">
            <a:off x="436325" y="1084400"/>
            <a:ext cx="7974000" cy="40500"/>
          </a:xfrm>
          <a:prstGeom prst="straightConnector1">
            <a:avLst/>
          </a:prstGeom>
          <a:noFill/>
          <a:ln w="19050" cap="flat" cmpd="sng">
            <a:solidFill>
              <a:srgbClr val="59595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2" name="Shape 112"/>
          <p:cNvSpPr txBox="1"/>
          <p:nvPr/>
        </p:nvSpPr>
        <p:spPr>
          <a:xfrm>
            <a:off x="5582725" y="1218925"/>
            <a:ext cx="2915100" cy="213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QR Code to take users to chapter webpage or DECA sign up form.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5238475" y="3113425"/>
            <a:ext cx="3603600" cy="64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rPr lang="en" dirty="0">
                <a:solidFill>
                  <a:srgbClr val="FF0000"/>
                </a:solidFill>
              </a:rPr>
              <a:t>Link to take users to chapter webpage or DECA sign up form.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360</Words>
  <Application>Microsoft Office PowerPoint</Application>
  <PresentationFormat>On-screen Show (16:9)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Abel</vt:lpstr>
      <vt:lpstr>Arial</vt:lpstr>
      <vt:lpstr>simple-light-2</vt:lpstr>
      <vt:lpstr>Welcome to (Chapter Name) DECA </vt:lpstr>
      <vt:lpstr>What is DECA?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(Chapter Name) DECA</dc:title>
  <dc:creator>Lucious McDaniel</dc:creator>
  <cp:lastModifiedBy>Lucious McDaniel</cp:lastModifiedBy>
  <cp:revision>5</cp:revision>
  <dcterms:modified xsi:type="dcterms:W3CDTF">2017-08-15T17:58:29Z</dcterms:modified>
</cp:coreProperties>
</file>